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0" r:id="rId10"/>
    <p:sldId id="266" r:id="rId11"/>
    <p:sldId id="265" r:id="rId12"/>
    <p:sldId id="268" r:id="rId13"/>
    <p:sldId id="267" r:id="rId14"/>
    <p:sldId id="270" r:id="rId15"/>
    <p:sldId id="269" r:id="rId16"/>
    <p:sldId id="273" r:id="rId17"/>
    <p:sldId id="277" r:id="rId18"/>
    <p:sldId id="279" r:id="rId19"/>
    <p:sldId id="278" r:id="rId20"/>
    <p:sldId id="271" r:id="rId21"/>
    <p:sldId id="272" r:id="rId22"/>
    <p:sldId id="274" r:id="rId23"/>
    <p:sldId id="275" r:id="rId24"/>
    <p:sldId id="288" r:id="rId25"/>
    <p:sldId id="280" r:id="rId26"/>
    <p:sldId id="281" r:id="rId27"/>
    <p:sldId id="284" r:id="rId28"/>
    <p:sldId id="285" r:id="rId29"/>
    <p:sldId id="282" r:id="rId30"/>
    <p:sldId id="283" r:id="rId31"/>
    <p:sldId id="287" r:id="rId32"/>
    <p:sldId id="286" r:id="rId33"/>
    <p:sldId id="289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08" d="100"/>
          <a:sy n="108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4A8611F-258F-4D1A-BCED-3720C9D54D1E}" type="datetimeFigureOut">
              <a:rPr lang="pl-PL" smtClean="0"/>
              <a:pPr/>
              <a:t>13.10.2020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582C3A-5D3E-4AF1-A44A-EB4B6C0833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live.etwinning.net/projects/project/2088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s://live.etwinning.net/projects/project/2099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live.etwinning.net/events/event/1092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2066" y="2500306"/>
            <a:ext cx="3857652" cy="2790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Szkół Ogólnokształcących</a:t>
            </a:r>
            <a:b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 2 im. Karola Wojtyły</a:t>
            </a:r>
            <a:b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Lęborku</a:t>
            </a:r>
          </a:p>
        </p:txBody>
      </p:sp>
      <p:pic>
        <p:nvPicPr>
          <p:cNvPr id="4" name="Obraz 3" descr="X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4500142" cy="3000396"/>
          </a:xfrm>
          <a:prstGeom prst="rect">
            <a:avLst/>
          </a:prstGeom>
        </p:spPr>
      </p:pic>
      <p:pic>
        <p:nvPicPr>
          <p:cNvPr id="5" name="Obraz 4" descr="EU_flag-Erasmus_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9124" cy="1265142"/>
          </a:xfrm>
          <a:prstGeom prst="rect">
            <a:avLst/>
          </a:prstGeom>
        </p:spPr>
      </p:pic>
      <p:pic>
        <p:nvPicPr>
          <p:cNvPr id="6" name="Obraz 5" descr="logo L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214290"/>
            <a:ext cx="951325" cy="83710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85720" y="1428736"/>
            <a:ext cx="5572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„Szkoła Europejska. Rozwój – twoja przyszłość” </a:t>
            </a:r>
            <a:endParaRPr lang="pl-PL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5004048" cy="2814777"/>
          </a:xfrm>
          <a:prstGeom prst="rect">
            <a:avLst/>
          </a:prstGeom>
        </p:spPr>
      </p:pic>
      <p:pic>
        <p:nvPicPr>
          <p:cNvPr id="5" name="Obraz 4" descr="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4283968" cy="2409732"/>
          </a:xfrm>
          <a:prstGeom prst="rect">
            <a:avLst/>
          </a:prstGeom>
        </p:spPr>
      </p:pic>
      <p:pic>
        <p:nvPicPr>
          <p:cNvPr id="6" name="Obraz 5" descr="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412776"/>
            <a:ext cx="2304256" cy="4090395"/>
          </a:xfrm>
          <a:prstGeom prst="rect">
            <a:avLst/>
          </a:prstGeom>
        </p:spPr>
      </p:pic>
      <p:pic>
        <p:nvPicPr>
          <p:cNvPr id="7" name="Obraz 6" descr="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654024"/>
            <a:ext cx="5220072" cy="2936291"/>
          </a:xfrm>
          <a:prstGeom prst="rect">
            <a:avLst/>
          </a:prstGeom>
        </p:spPr>
      </p:pic>
      <p:pic>
        <p:nvPicPr>
          <p:cNvPr id="10" name="Obraz 9" descr="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05064"/>
            <a:ext cx="4291969" cy="241423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pl-PL" sz="2000" dirty="0"/>
              <a:t>	</a:t>
            </a:r>
            <a:r>
              <a:rPr lang="pl-PL" sz="2000" b="1" dirty="0">
                <a:latin typeface="+mj-lt"/>
                <a:cs typeface="Times New Roman" pitchFamily="18" charset="0"/>
              </a:rPr>
              <a:t>01-05.07.2019r.  brał udział w szkoleniu „Niemiecki dla nauczycieli: Wykorzystanie zasobów w rozwijaniu kompetencji”, w szkole językowej „</a:t>
            </a:r>
            <a:r>
              <a:rPr lang="pl-PL" sz="2000" b="1" dirty="0" err="1">
                <a:latin typeface="+mj-lt"/>
                <a:cs typeface="Times New Roman" pitchFamily="18" charset="0"/>
              </a:rPr>
              <a:t>Dialoge</a:t>
            </a:r>
            <a:r>
              <a:rPr lang="pl-PL" sz="2000" b="1" dirty="0">
                <a:latin typeface="+mj-lt"/>
                <a:cs typeface="Times New Roman" pitchFamily="18" charset="0"/>
              </a:rPr>
              <a:t>” położonej na wyspie </a:t>
            </a:r>
            <a:r>
              <a:rPr lang="pl-PL" sz="2000" b="1" dirty="0" err="1">
                <a:latin typeface="+mj-lt"/>
                <a:cs typeface="Times New Roman" pitchFamily="18" charset="0"/>
              </a:rPr>
              <a:t>Lindau</a:t>
            </a:r>
            <a:r>
              <a:rPr lang="pl-PL" sz="2000" b="1" dirty="0">
                <a:latin typeface="+mj-lt"/>
                <a:cs typeface="Times New Roman" pitchFamily="18" charset="0"/>
              </a:rPr>
              <a:t>. Grupa składała się z 10 osób- 8 osób stanowiły Polki, w grupie była też 1 nauczycielka z Węgier. W planie zajęć była nauka języka niemieckiego na poziomie C1, powiązana z zajęciami metodycznymi. Prowadzący zajęcia </a:t>
            </a:r>
            <a:r>
              <a:rPr lang="pl-PL" sz="2000" b="1" dirty="0" err="1">
                <a:latin typeface="+mj-lt"/>
                <a:cs typeface="Times New Roman" pitchFamily="18" charset="0"/>
              </a:rPr>
              <a:t>Alex</a:t>
            </a:r>
            <a:r>
              <a:rPr lang="pl-PL" sz="2000" b="1" dirty="0">
                <a:latin typeface="+mj-lt"/>
                <a:cs typeface="Times New Roman" pitchFamily="18" charset="0"/>
              </a:rPr>
              <a:t> i </a:t>
            </a:r>
            <a:r>
              <a:rPr lang="pl-PL" sz="2000" b="1" dirty="0" err="1">
                <a:latin typeface="+mj-lt"/>
                <a:cs typeface="Times New Roman" pitchFamily="18" charset="0"/>
              </a:rPr>
              <a:t>Anne</a:t>
            </a:r>
            <a:r>
              <a:rPr lang="pl-PL" sz="2000" b="1" dirty="0">
                <a:latin typeface="+mj-lt"/>
                <a:cs typeface="Times New Roman" pitchFamily="18" charset="0"/>
              </a:rPr>
              <a:t> byli bardzo rzeczowi i kompetentni. Najbardziej interesujące były źródła audiowizualne i ich możliwość wykorzystania na lekcji języka obcego. Na zajęciach pojawiły się również elementy kulturoznawstwa z oprawą metodyczną oraz ćwiczenia semantyczne. Gry, ćwiczenia i zabawy dydaktyczne, w których uczestniczył z pewnością wykorzysta na lekcjach prowadzonych w szkole. Oprócz nauki, był także czas na zwiedzanie zarówno miasteczka </a:t>
            </a:r>
            <a:r>
              <a:rPr lang="pl-PL" sz="2000" b="1" dirty="0" err="1">
                <a:latin typeface="+mj-lt"/>
                <a:cs typeface="Times New Roman" pitchFamily="18" charset="0"/>
              </a:rPr>
              <a:t>Lindau</a:t>
            </a:r>
            <a:r>
              <a:rPr lang="pl-PL" sz="2000" b="1" dirty="0">
                <a:latin typeface="+mj-lt"/>
                <a:cs typeface="Times New Roman" pitchFamily="18" charset="0"/>
              </a:rPr>
              <a:t>, w którym akurat odbywało się  69 spotkanie laureatów Nagrody Nobla, jak i sąsiedniej </a:t>
            </a:r>
            <a:r>
              <a:rPr lang="pl-PL" sz="2000" b="1" dirty="0" err="1">
                <a:latin typeface="+mj-lt"/>
                <a:cs typeface="Times New Roman" pitchFamily="18" charset="0"/>
              </a:rPr>
              <a:t>Bregencji</a:t>
            </a:r>
            <a:r>
              <a:rPr lang="pl-PL" sz="2000" b="1" dirty="0">
                <a:latin typeface="+mj-lt"/>
                <a:cs typeface="Times New Roman" pitchFamily="18" charset="0"/>
              </a:rPr>
              <a:t> (Austria) oraz Jeziora Bodeńskiego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/>
              <a:t>MOBILNOŚĆ PIĄTA</a:t>
            </a:r>
            <a:br>
              <a:rPr lang="pl-PL" sz="2200" dirty="0"/>
            </a:br>
            <a:r>
              <a:rPr lang="pl-PL" sz="2200" b="1" dirty="0"/>
              <a:t>Kurs metodyczny w Niemczech</a:t>
            </a:r>
            <a:br>
              <a:rPr lang="pl-PL" sz="2200" b="1" dirty="0"/>
            </a:br>
            <a:r>
              <a:rPr lang="pl-PL" sz="2200" b="1" dirty="0"/>
              <a:t>Andrzej Lewandowski</a:t>
            </a:r>
            <a:endParaRPr lang="pl-PL" sz="2200" dirty="0"/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1309" y="188640"/>
            <a:ext cx="6016667" cy="3384376"/>
          </a:xfrm>
          <a:prstGeom prst="rect">
            <a:avLst/>
          </a:prstGeom>
        </p:spPr>
      </p:pic>
      <p:pic>
        <p:nvPicPr>
          <p:cNvPr id="3" name="Obraz 2" descr="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5292080" cy="2976795"/>
          </a:xfrm>
          <a:prstGeom prst="rect">
            <a:avLst/>
          </a:prstGeom>
        </p:spPr>
      </p:pic>
      <p:pic>
        <p:nvPicPr>
          <p:cNvPr id="5" name="Obraz 4" descr="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789040"/>
            <a:ext cx="4736525" cy="2664296"/>
          </a:xfrm>
          <a:prstGeom prst="rect">
            <a:avLst/>
          </a:prstGeom>
        </p:spPr>
      </p:pic>
      <p:pic>
        <p:nvPicPr>
          <p:cNvPr id="6" name="Obraz 5" descr="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88640"/>
            <a:ext cx="2387001" cy="423727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sz="2000" b="1" dirty="0">
                <a:latin typeface="+mj-lt"/>
                <a:cs typeface="Times New Roman" pitchFamily="18" charset="0"/>
              </a:rPr>
              <a:t>Po powrocie z mobilności na Malcie panie Sztanga i </a:t>
            </a:r>
            <a:r>
              <a:rPr lang="pl-PL" sz="2000" b="1" dirty="0" err="1">
                <a:latin typeface="+mj-lt"/>
                <a:cs typeface="Times New Roman" pitchFamily="18" charset="0"/>
              </a:rPr>
              <a:t>Połońska</a:t>
            </a:r>
            <a:r>
              <a:rPr lang="pl-PL" sz="2000" b="1" dirty="0">
                <a:latin typeface="+mj-lt"/>
                <a:cs typeface="Times New Roman" pitchFamily="18" charset="0"/>
              </a:rPr>
              <a:t> przygotowały prezentację o tym kraju i przedstawiły ją w wybranych klasach w ramach godziny z wychowawcą. Chciały podzielić się z młodzieżą zdobytą wiedzą na temat samej Malty, jak i programu Erasmus. A ponadto przekazać własne doświadczenia zdobyte w trakcie trwania mobilności na temat uczenia się języka angielskiego, jego celowości i przydatności. Spotkania odbywały się w bardzo miłej atmosferze i przy dużym zaangażowaniu ze strony uczniów. Okazało się, że nie wiele wiedzieli na temat Malty, a przekazane informacje bardzo wszystkich zainteresowały. Świadczą o tym wpisy w ankiecie przeprowadzonej po spotkaniu.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400" b="1" dirty="0"/>
              <a:t>DZIELENIE SIĘ WIEDZĄ I DOŚWIADCZENIEM</a:t>
            </a:r>
            <a:endParaRPr lang="pl-PL" sz="2200" b="1" dirty="0"/>
          </a:p>
        </p:txBody>
      </p:sp>
      <p:pic>
        <p:nvPicPr>
          <p:cNvPr id="4" name="Obraz 3" descr="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214818"/>
            <a:ext cx="3227851" cy="2420888"/>
          </a:xfrm>
          <a:prstGeom prst="rect">
            <a:avLst/>
          </a:prstGeom>
        </p:spPr>
      </p:pic>
      <p:pic>
        <p:nvPicPr>
          <p:cNvPr id="5" name="Obraz 4" descr="s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357694"/>
            <a:ext cx="3025322" cy="226899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962128" cy="3721596"/>
          </a:xfrm>
          <a:prstGeom prst="rect">
            <a:avLst/>
          </a:prstGeom>
        </p:spPr>
      </p:pic>
      <p:pic>
        <p:nvPicPr>
          <p:cNvPr id="4" name="Obraz 3" descr="s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744924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800534" cy="3600400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cs typeface="Times New Roman" pitchFamily="18" charset="0"/>
              </a:rPr>
              <a:t>Panie Sztanga i </a:t>
            </a:r>
            <a:r>
              <a:rPr lang="pl-PL" sz="2200" b="1" dirty="0" err="1">
                <a:cs typeface="Times New Roman" pitchFamily="18" charset="0"/>
              </a:rPr>
              <a:t>Połońska</a:t>
            </a:r>
            <a:r>
              <a:rPr lang="pl-PL" sz="2200" b="1" dirty="0">
                <a:cs typeface="Times New Roman" pitchFamily="18" charset="0"/>
              </a:rPr>
              <a:t> przeprowadziły wśród uczniów szkoły, </a:t>
            </a:r>
            <a:br>
              <a:rPr lang="pl-PL" sz="2200" b="1" dirty="0">
                <a:cs typeface="Times New Roman" pitchFamily="18" charset="0"/>
              </a:rPr>
            </a:br>
            <a:r>
              <a:rPr lang="pl-PL" sz="2200" b="1" dirty="0">
                <a:cs typeface="Times New Roman" pitchFamily="18" charset="0"/>
              </a:rPr>
              <a:t>także konkurs wiedzy o Malcie. </a:t>
            </a:r>
          </a:p>
        </p:txBody>
      </p:sp>
      <p:pic>
        <p:nvPicPr>
          <p:cNvPr id="9" name="Obraz 8" descr="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142984"/>
            <a:ext cx="3511277" cy="468170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556791"/>
            <a:ext cx="4224469" cy="316835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/>
              <a:t>Panie Podolak i Sawińska-Majer</a:t>
            </a:r>
            <a:r>
              <a:rPr lang="pl-PL" sz="2200" b="1" dirty="0">
                <a:cs typeface="Times New Roman" pitchFamily="18" charset="0"/>
              </a:rPr>
              <a:t> przeprowadziły wśród uczniów szkoły konkurs wiedzy o</a:t>
            </a:r>
            <a:r>
              <a:rPr lang="pl-PL" sz="2200" b="1" dirty="0"/>
              <a:t>  Irlandii</a:t>
            </a:r>
          </a:p>
        </p:txBody>
      </p:sp>
      <p:pic>
        <p:nvPicPr>
          <p:cNvPr id="5" name="Obraz 4" descr="k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4608512" cy="345638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/>
              <a:t>	Lekcje krajoznawcze odbyły się w  6 grupach, przybliżając uczniom sąsiedni kraj – Niemcy. Zawierały krótką relację z pobytu na kursie w </a:t>
            </a:r>
            <a:r>
              <a:rPr lang="pl-PL" dirty="0" err="1"/>
              <a:t>Lindau</a:t>
            </a:r>
            <a:r>
              <a:rPr lang="pl-PL" dirty="0"/>
              <a:t>, uwzględniając nie tylko tematykę zajęć, lecz również walory regionu Jeziora Bodeńskiego. Przekazywane informacje w formie prezentacji, przeplatane były interaktywnymi zadaniami </a:t>
            </a:r>
            <a:r>
              <a:rPr lang="pl-PL" dirty="0" err="1"/>
              <a:t>online</a:t>
            </a:r>
            <a:r>
              <a:rPr lang="pl-PL" dirty="0"/>
              <a:t>, których celem była również motywacja uczniów do aktywnego udziału w lekcji. Były to lekcje otwarte z udziałem innych nauczycieli szkoły i uczniów. </a:t>
            </a:r>
            <a:br>
              <a:rPr lang="pl-PL" dirty="0"/>
            </a:br>
            <a:r>
              <a:rPr lang="pl-PL" dirty="0"/>
              <a:t>Każda z  przeprowadzonych lekcji  kończyła się quizem </a:t>
            </a:r>
            <a:r>
              <a:rPr lang="pl-PL" dirty="0" err="1"/>
              <a:t>online</a:t>
            </a:r>
            <a:r>
              <a:rPr lang="pl-PL" dirty="0"/>
              <a:t> z użyciem aplikacji </a:t>
            </a:r>
            <a:r>
              <a:rPr lang="pl-PL" dirty="0" err="1"/>
              <a:t>Kahoot</a:t>
            </a:r>
            <a:r>
              <a:rPr lang="pl-PL" dirty="0"/>
              <a:t>. Pytania dotyczyły wiedzy kulturo- i krajoznawczej zaprezentowanej podczas zajęć.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pl-PL" sz="2200" dirty="0"/>
              <a:t>Pan Lewandowski </a:t>
            </a:r>
            <a:r>
              <a:rPr lang="pl-PL" sz="2200" dirty="0">
                <a:cs typeface="Times New Roman" pitchFamily="18" charset="0"/>
              </a:rPr>
              <a:t>przeprowadził wśród uczniów szkoły </a:t>
            </a:r>
            <a:r>
              <a:rPr lang="pl-PL" sz="2200" b="0" dirty="0"/>
              <a:t>lekcje krajoznawcze o Niemczech</a:t>
            </a:r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91127_13460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7"/>
            <a:ext cx="5286412" cy="2973607"/>
          </a:xfrm>
          <a:prstGeom prst="rect">
            <a:avLst/>
          </a:prstGeom>
        </p:spPr>
      </p:pic>
      <p:pic>
        <p:nvPicPr>
          <p:cNvPr id="5" name="Obraz 4" descr="20191127_134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286124"/>
            <a:ext cx="5461038" cy="307183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</a:t>
            </a:r>
            <a:r>
              <a:rPr lang="pl-PL" sz="2200" dirty="0"/>
              <a:t>Konkurs został przeprowadzony wśród uczniów szkoły. Do udziału zgłosiło się 30 uczniów.  Atrakcyjne  nagrody zakupione zostały z funduszy UE w ramach programu Erasmus+.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dirty="0"/>
              <a:t>Pan Lewandowski </a:t>
            </a:r>
            <a:r>
              <a:rPr lang="pl-PL" sz="2200" dirty="0">
                <a:cs typeface="Times New Roman" pitchFamily="18" charset="0"/>
              </a:rPr>
              <a:t>przeprowadził wśród uczniów szkoły konkurs </a:t>
            </a:r>
            <a:r>
              <a:rPr lang="pl-PL" sz="2200" b="0" dirty="0"/>
              <a:t>„ </a:t>
            </a:r>
            <a:r>
              <a:rPr lang="pl-PL" sz="2200" b="0" dirty="0" err="1"/>
              <a:t>Deutschland</a:t>
            </a:r>
            <a:r>
              <a:rPr lang="pl-PL" sz="2200" b="0" dirty="0"/>
              <a:t>, Berlin, </a:t>
            </a:r>
            <a:r>
              <a:rPr lang="pl-PL" sz="2200" b="0" dirty="0" err="1"/>
              <a:t>Bodensee</a:t>
            </a:r>
            <a:r>
              <a:rPr lang="pl-PL" sz="2200" b="0" dirty="0"/>
              <a:t>” </a:t>
            </a:r>
            <a:endParaRPr lang="pl-PL" sz="2200" dirty="0"/>
          </a:p>
        </p:txBody>
      </p:sp>
      <p:pic>
        <p:nvPicPr>
          <p:cNvPr id="6" name="Obraz 5" descr="IMG-20191213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00372"/>
            <a:ext cx="3428992" cy="2571744"/>
          </a:xfrm>
          <a:prstGeom prst="rect">
            <a:avLst/>
          </a:prstGeom>
        </p:spPr>
      </p:pic>
      <p:pic>
        <p:nvPicPr>
          <p:cNvPr id="7" name="Obraz 6" descr="IMG-20191213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857496"/>
            <a:ext cx="3714744" cy="2786058"/>
          </a:xfrm>
          <a:prstGeom prst="rect">
            <a:avLst/>
          </a:prstGeom>
        </p:spPr>
      </p:pic>
      <p:pic>
        <p:nvPicPr>
          <p:cNvPr id="8" name="Obraz 7" descr="20191106_104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000636"/>
            <a:ext cx="3000364" cy="168770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9685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sz="5000" dirty="0"/>
              <a:t>	</a:t>
            </a:r>
          </a:p>
          <a:p>
            <a:pPr>
              <a:buNone/>
            </a:pPr>
            <a:endParaRPr lang="pl-PL" sz="5000" b="1" dirty="0">
              <a:latin typeface="+mj-lt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l-PL" sz="5000" b="1" dirty="0">
                <a:latin typeface="+mj-lt"/>
                <a:cs typeface="Times New Roman" pitchFamily="18" charset="0"/>
              </a:rPr>
              <a:t>	Nasz program: „Szkoła Europejska. Rozwój – twoja przyszłość” otrzymał dotację w wysokości 18 112,00 €.</a:t>
            </a:r>
          </a:p>
          <a:p>
            <a:pPr>
              <a:lnSpc>
                <a:spcPct val="120000"/>
              </a:lnSpc>
              <a:buNone/>
            </a:pPr>
            <a:r>
              <a:rPr lang="pl-PL" sz="5000" b="1" dirty="0">
                <a:latin typeface="+mj-lt"/>
                <a:cs typeface="Times New Roman" pitchFamily="18" charset="0"/>
              </a:rPr>
              <a:t>	W ramach tego projektu nauczyciele naszej szkoły wyjechali na szkolenia językowe i metodyczne.</a:t>
            </a:r>
            <a:br>
              <a:rPr lang="pl-PL" sz="5000" b="1" dirty="0">
                <a:latin typeface="+mj-lt"/>
                <a:cs typeface="Times New Roman" pitchFamily="18" charset="0"/>
              </a:rPr>
            </a:br>
            <a:r>
              <a:rPr lang="pl-PL" sz="5000" b="1" dirty="0">
                <a:latin typeface="+mj-lt"/>
                <a:cs typeface="Times New Roman" pitchFamily="18" charset="0"/>
              </a:rPr>
              <a:t>- Iwona Tyburska – szkolenie metodyczne z języka angielskiego na Malcie</a:t>
            </a:r>
          </a:p>
          <a:p>
            <a:pPr>
              <a:lnSpc>
                <a:spcPct val="120000"/>
              </a:lnSpc>
            </a:pPr>
            <a:r>
              <a:rPr lang="pl-PL" sz="5000" b="1" dirty="0">
                <a:latin typeface="+mj-lt"/>
                <a:cs typeface="Times New Roman" pitchFamily="18" charset="0"/>
              </a:rPr>
              <a:t>- Joanna </a:t>
            </a:r>
            <a:r>
              <a:rPr lang="pl-PL" sz="5000" b="1" dirty="0" err="1">
                <a:latin typeface="+mj-lt"/>
                <a:cs typeface="Times New Roman" pitchFamily="18" charset="0"/>
              </a:rPr>
              <a:t>Sawińska–Majer</a:t>
            </a:r>
            <a:r>
              <a:rPr lang="pl-PL" sz="5000" b="1" dirty="0">
                <a:latin typeface="+mj-lt"/>
                <a:cs typeface="Times New Roman" pitchFamily="18" charset="0"/>
              </a:rPr>
              <a:t> – szkolenie językowe z języka angielskiego w 				Irlandii</a:t>
            </a:r>
          </a:p>
          <a:p>
            <a:pPr>
              <a:lnSpc>
                <a:spcPct val="120000"/>
              </a:lnSpc>
            </a:pPr>
            <a:r>
              <a:rPr lang="pl-PL" sz="5000" b="1" dirty="0">
                <a:latin typeface="+mj-lt"/>
                <a:cs typeface="Times New Roman" pitchFamily="18" charset="0"/>
              </a:rPr>
              <a:t>- Edyta Podolak - szkolenie językowe z języka angielskiego w Irlandii</a:t>
            </a:r>
          </a:p>
          <a:p>
            <a:pPr>
              <a:lnSpc>
                <a:spcPct val="120000"/>
              </a:lnSpc>
            </a:pPr>
            <a:r>
              <a:rPr lang="pl-PL" sz="5000" b="1" dirty="0">
                <a:latin typeface="+mj-lt"/>
                <a:cs typeface="Times New Roman" pitchFamily="18" charset="0"/>
              </a:rPr>
              <a:t>- Katarzyna Połońska- szkolenie językowe z języka angielskiego na Malcie</a:t>
            </a:r>
          </a:p>
          <a:p>
            <a:pPr>
              <a:lnSpc>
                <a:spcPct val="120000"/>
              </a:lnSpc>
            </a:pPr>
            <a:r>
              <a:rPr lang="pl-PL" sz="5000" b="1" dirty="0">
                <a:latin typeface="+mj-lt"/>
                <a:cs typeface="Times New Roman" pitchFamily="18" charset="0"/>
              </a:rPr>
              <a:t>- Grażyna Sztanga – szkolenie językowe z języka angielskiego na Malcie</a:t>
            </a:r>
          </a:p>
          <a:p>
            <a:pPr>
              <a:lnSpc>
                <a:spcPct val="120000"/>
              </a:lnSpc>
            </a:pPr>
            <a:r>
              <a:rPr lang="pl-PL" sz="5000" b="1" dirty="0">
                <a:latin typeface="+mj-lt"/>
                <a:cs typeface="Times New Roman" pitchFamily="18" charset="0"/>
              </a:rPr>
              <a:t>- Bartosz Biały – szkolenie językowe z języka angielskiego w Wielkiej Brytanii</a:t>
            </a:r>
          </a:p>
          <a:p>
            <a:pPr>
              <a:lnSpc>
                <a:spcPct val="120000"/>
              </a:lnSpc>
            </a:pPr>
            <a:r>
              <a:rPr lang="pl-PL" sz="5000" b="1" dirty="0">
                <a:latin typeface="+mj-lt"/>
                <a:cs typeface="Times New Roman" pitchFamily="18" charset="0"/>
              </a:rPr>
              <a:t>- Andrzej Lewandowski – szkolenie metodyczne z języka niemieckiego w 				Niemczech.</a:t>
            </a:r>
          </a:p>
          <a:p>
            <a:pPr algn="r">
              <a:lnSpc>
                <a:spcPct val="120000"/>
              </a:lnSpc>
              <a:buNone/>
            </a:pPr>
            <a:r>
              <a:rPr lang="pl-PL" sz="5000" b="1" dirty="0">
                <a:latin typeface="+mj-lt"/>
                <a:cs typeface="Times New Roman" pitchFamily="18" charset="0"/>
              </a:rPr>
              <a:t>				Projekt będziemy realizować </a:t>
            </a:r>
            <a:br>
              <a:rPr lang="pl-PL" sz="5000" b="1" dirty="0">
                <a:latin typeface="+mj-lt"/>
                <a:cs typeface="Times New Roman" pitchFamily="18" charset="0"/>
              </a:rPr>
            </a:br>
            <a:r>
              <a:rPr lang="pl-PL" sz="5000" b="1" dirty="0">
                <a:latin typeface="+mj-lt"/>
                <a:cs typeface="Times New Roman" pitchFamily="18" charset="0"/>
              </a:rPr>
              <a:t>od 01.06.2018 do 30.04.2020 roku.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EU_flag-Erasmus_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7" y="188640"/>
            <a:ext cx="4392487" cy="125467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</a:t>
            </a:r>
            <a:r>
              <a:rPr lang="pl-PL" sz="2200" b="1" dirty="0">
                <a:latin typeface="+mj-lt"/>
                <a:cs typeface="Times New Roman" pitchFamily="18" charset="0"/>
              </a:rPr>
              <a:t>15 marca w naszej szkole zrobiło się zielono, a to za sprawą obchodów dnia Św. Patryka. Z tej okazji uczniowie mieli możliwość sprawdzenia swojej wiedzy w szkolnym quizie dotyczącym Irlandii i Św. Patryka</a:t>
            </a:r>
            <a:r>
              <a:rPr lang="pl-PL" b="1" dirty="0">
                <a:latin typeface="+mj-lt"/>
              </a:rPr>
              <a:t>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>
                <a:cs typeface="Aharoni" pitchFamily="2" charset="-79"/>
              </a:rPr>
              <a:t>Zorganizowano w szkole </a:t>
            </a:r>
            <a:r>
              <a:rPr lang="pl-PL" sz="2400" b="1" dirty="0">
                <a:cs typeface="Aharoni" pitchFamily="2" charset="-79"/>
              </a:rPr>
              <a:t>Happy St. </a:t>
            </a:r>
            <a:r>
              <a:rPr lang="pl-PL" sz="2400" b="1" dirty="0" err="1">
                <a:cs typeface="Aharoni" pitchFamily="2" charset="-79"/>
              </a:rPr>
              <a:t>Patrick’s</a:t>
            </a:r>
            <a:r>
              <a:rPr lang="pl-PL" sz="2400" b="1" dirty="0">
                <a:cs typeface="Aharoni" pitchFamily="2" charset="-79"/>
              </a:rPr>
              <a:t> Day!</a:t>
            </a:r>
            <a:endParaRPr lang="pl-PL" sz="2200" b="1" dirty="0">
              <a:cs typeface="Aharoni" pitchFamily="2" charset="-79"/>
            </a:endParaRPr>
          </a:p>
        </p:txBody>
      </p:sp>
      <p:pic>
        <p:nvPicPr>
          <p:cNvPr id="4" name="Obraz 3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996952"/>
            <a:ext cx="2502024" cy="3336032"/>
          </a:xfrm>
          <a:prstGeom prst="rect">
            <a:avLst/>
          </a:prstGeom>
        </p:spPr>
      </p:pic>
      <p:pic>
        <p:nvPicPr>
          <p:cNvPr id="5" name="Obraz 4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212976"/>
            <a:ext cx="2381622" cy="3140601"/>
          </a:xfrm>
          <a:prstGeom prst="rect">
            <a:avLst/>
          </a:prstGeom>
        </p:spPr>
      </p:pic>
      <p:pic>
        <p:nvPicPr>
          <p:cNvPr id="6" name="Obraz 5" descr="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2376264" cy="316835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4049687"/>
            <a:ext cx="3744416" cy="280831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DZIELENIE SIĘ DOŚWIADCZENIEM NA RADZIE PEDAGOGICZNEJ</a:t>
            </a:r>
          </a:p>
        </p:txBody>
      </p:sp>
      <p:pic>
        <p:nvPicPr>
          <p:cNvPr id="5" name="Obraz 4" descr="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4217090" cy="3162818"/>
          </a:xfrm>
          <a:prstGeom prst="rect">
            <a:avLst/>
          </a:prstGeom>
        </p:spPr>
      </p:pic>
      <p:pic>
        <p:nvPicPr>
          <p:cNvPr id="6" name="Obraz 5" descr="20190829_1255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000108"/>
            <a:ext cx="5143504" cy="289322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Środa 30.10.2019 r. w naszej szkole była dniem COOLTURY. Nauczyciele przygotowali z uczniami specjalne stoiska z prezentacjami elementów kultury państw. </a:t>
            </a:r>
          </a:p>
          <a:p>
            <a:r>
              <a:rPr lang="pl-PL" dirty="0"/>
              <a:t>Jednocześnie na holu głównym odbył się quiz "wynalazki niemieckie" gdzie nagrodą dla zwycięzcy był </a:t>
            </a:r>
            <a:r>
              <a:rPr lang="pl-PL" dirty="0" err="1"/>
              <a:t>pendrive</a:t>
            </a:r>
            <a:r>
              <a:rPr lang="pl-PL" dirty="0"/>
              <a:t> 64 GB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/>
              <a:t>Dzień COOLTURY</a:t>
            </a:r>
          </a:p>
        </p:txBody>
      </p:sp>
      <p:pic>
        <p:nvPicPr>
          <p:cNvPr id="4" name="Obraz 3" descr="plak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053372"/>
            <a:ext cx="1980768" cy="280462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3342216" cy="2506662"/>
          </a:xfr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3429000"/>
            <a:ext cx="3548087" cy="2661066"/>
          </a:xfrm>
          <a:prstGeom prst="rect">
            <a:avLst/>
          </a:prstGeom>
        </p:spPr>
      </p:pic>
      <p:pic>
        <p:nvPicPr>
          <p:cNvPr id="11" name="Obraz 10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14289"/>
            <a:ext cx="3857631" cy="2893223"/>
          </a:xfrm>
          <a:prstGeom prst="rect">
            <a:avLst/>
          </a:prstGeom>
        </p:spPr>
      </p:pic>
      <p:pic>
        <p:nvPicPr>
          <p:cNvPr id="12" name="Obraz 11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857628"/>
            <a:ext cx="3643317" cy="2732488"/>
          </a:xfrm>
          <a:prstGeom prst="rect">
            <a:avLst/>
          </a:prstGeom>
        </p:spPr>
      </p:pic>
      <p:pic>
        <p:nvPicPr>
          <p:cNvPr id="13" name="Obraz 12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071678"/>
            <a:ext cx="3238501" cy="242887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sz="2000" dirty="0"/>
              <a:t>Dnia 20.12.19r.  odbył się konkurs dotyczący wiedzy o Oxfordzie.  Na zajęciach poprzedzających konkurs, młodzieży została przedstawiona prezentacja o historii i kulturze Zjednoczonego Królestwa oraz ciekawostki o Oxfordzie.  Następnie uczestnicy przystąpili do rozwiązania testu. W wydarzeniu wzięło udział 20 uczestników.</a:t>
            </a:r>
          </a:p>
          <a:p>
            <a:pPr>
              <a:buNone/>
            </a:pPr>
            <a:r>
              <a:rPr lang="pl-PL" sz="2000" dirty="0"/>
              <a:t>	Konkurs został przeprowadzony w ramach programu Erasmus+ przez Bartosza Białego.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KONKURS WIEDZY O OXFORDZIE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405187"/>
            <a:ext cx="2411017" cy="3214689"/>
          </a:xfrm>
          <a:prstGeom prst="rect">
            <a:avLst/>
          </a:prstGeom>
        </p:spPr>
      </p:pic>
      <p:pic>
        <p:nvPicPr>
          <p:cNvPr id="5" name="Obraz 4" descr="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26637"/>
            <a:ext cx="3571900" cy="267892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</a:t>
            </a:r>
            <a:r>
              <a:rPr lang="pl-PL" sz="2000" dirty="0"/>
              <a:t>Międzynarodowy projekt polegający na wymianie informacji o lokalnych tradycjach świątecznych, potrawach, kolędach i wymianie kartek świątecznych. Realizowany od 12.2019 do 03.2020roku. Wzięły w nim udział szkoły z Portugalii, Turcji, Włoch, Rumunii, Ukrainy oraz dwie szkoły polskie: z Krakowa i nasza szkoła.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Autofit/>
          </a:bodyPr>
          <a:lstStyle/>
          <a:p>
            <a:pPr algn="r"/>
            <a:r>
              <a:rPr lang="pl-PL" sz="3000" dirty="0"/>
              <a:t>Projekt: </a:t>
            </a:r>
            <a:r>
              <a:rPr lang="en-US" sz="3000" dirty="0">
                <a:hlinkClick r:id="rId2"/>
              </a:rPr>
              <a:t>Local Christmas Traditions in Modern Europe</a:t>
            </a:r>
            <a:r>
              <a:rPr lang="pl-PL" sz="3000" dirty="0"/>
              <a:t>, </a:t>
            </a:r>
            <a:r>
              <a:rPr lang="pl-PL" sz="2800" dirty="0"/>
              <a:t>realizowany na platformie </a:t>
            </a:r>
            <a:r>
              <a:rPr lang="pl-PL" sz="2800" dirty="0" err="1"/>
              <a:t>e-Twinning</a:t>
            </a:r>
            <a:endParaRPr lang="pl-PL" sz="2800" dirty="0"/>
          </a:p>
        </p:txBody>
      </p:sp>
      <p:pic>
        <p:nvPicPr>
          <p:cNvPr id="4" name="Obraz 3" descr="IMG-20191205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571876"/>
            <a:ext cx="3714776" cy="2786082"/>
          </a:xfrm>
          <a:prstGeom prst="rect">
            <a:avLst/>
          </a:prstGeom>
        </p:spPr>
      </p:pic>
      <p:pic>
        <p:nvPicPr>
          <p:cNvPr id="5" name="Obraz 4" descr="c0dd27a5_o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214686"/>
            <a:ext cx="3397256" cy="33972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cc5396d_o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000528" cy="3002273"/>
          </a:xfrm>
        </p:spPr>
      </p:pic>
      <p:pic>
        <p:nvPicPr>
          <p:cNvPr id="5" name="Obraz 4" descr="20191217_142051_resiz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161132" cy="4214842"/>
          </a:xfrm>
          <a:prstGeom prst="rect">
            <a:avLst/>
          </a:prstGeom>
        </p:spPr>
      </p:pic>
      <p:pic>
        <p:nvPicPr>
          <p:cNvPr id="6" name="Obraz 5" descr="c411a2ea5_o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286124"/>
            <a:ext cx="3884616" cy="2915284"/>
          </a:xfrm>
          <a:prstGeom prst="rect">
            <a:avLst/>
          </a:prstGeom>
        </p:spPr>
      </p:pic>
      <p:pic>
        <p:nvPicPr>
          <p:cNvPr id="12" name="Obraz 11" descr="sarmale-1-2-750x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286256"/>
            <a:ext cx="3643313" cy="24288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800" dirty="0"/>
              <a:t>	</a:t>
            </a:r>
            <a:r>
              <a:rPr lang="pl-PL" sz="2000" dirty="0"/>
              <a:t>Międzynarodowy projekt polegający na wymianie kartek świątecznych z okazji Świąt Bożego Narodzenia. W programie udział wzięły szkoły z Chorwacji, Włoch , Turcji oraz szkoła polska z Nowego Sącza i nasza placówka.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/>
              <a:t>Projekt: </a:t>
            </a:r>
            <a:r>
              <a:rPr lang="pl-PL" sz="3000" dirty="0">
                <a:hlinkClick r:id="rId2"/>
              </a:rPr>
              <a:t>electronic </a:t>
            </a:r>
            <a:r>
              <a:rPr lang="pl-PL" sz="3000" dirty="0" err="1">
                <a:hlinkClick r:id="rId2"/>
              </a:rPr>
              <a:t>Christmas</a:t>
            </a:r>
            <a:r>
              <a:rPr lang="pl-PL" sz="3000" dirty="0">
                <a:hlinkClick r:id="rId2"/>
              </a:rPr>
              <a:t> </a:t>
            </a:r>
            <a:r>
              <a:rPr lang="pl-PL" sz="3000" dirty="0" err="1">
                <a:hlinkClick r:id="rId2"/>
              </a:rPr>
              <a:t>cards</a:t>
            </a:r>
            <a:r>
              <a:rPr lang="pl-PL" sz="3000" dirty="0"/>
              <a:t>,</a:t>
            </a:r>
            <a:br>
              <a:rPr lang="pl-PL" sz="3000" dirty="0"/>
            </a:br>
            <a:r>
              <a:rPr lang="pl-PL" sz="3000" dirty="0"/>
              <a:t>realizowany na platformie </a:t>
            </a:r>
            <a:r>
              <a:rPr lang="pl-PL" sz="3000" dirty="0" err="1"/>
              <a:t>e-Twinning</a:t>
            </a:r>
            <a:endParaRPr lang="pl-PL" sz="3000" dirty="0"/>
          </a:p>
        </p:txBody>
      </p:sp>
      <p:pic>
        <p:nvPicPr>
          <p:cNvPr id="4" name="Obraz 3" descr="c0bf24d3_o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928934"/>
            <a:ext cx="4146258" cy="3111638"/>
          </a:xfrm>
          <a:prstGeom prst="rect">
            <a:avLst/>
          </a:prstGeom>
        </p:spPr>
      </p:pic>
      <p:pic>
        <p:nvPicPr>
          <p:cNvPr id="5" name="Obraz 4" descr="cf121b25b_op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4357686" cy="208200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d118dcf2_o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582868" cy="3650697"/>
          </a:xfrm>
          <a:prstGeom prst="rect">
            <a:avLst/>
          </a:prstGeom>
        </p:spPr>
      </p:pic>
      <p:pic>
        <p:nvPicPr>
          <p:cNvPr id="5" name="Obraz 4" descr="c0ea7a77_o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03388" y="-331412"/>
            <a:ext cx="3274215" cy="4365620"/>
          </a:xfrm>
          <a:prstGeom prst="rect">
            <a:avLst/>
          </a:prstGeom>
        </p:spPr>
      </p:pic>
      <p:pic>
        <p:nvPicPr>
          <p:cNvPr id="6" name="Obraz 5" descr="c1f9bc37_o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928802"/>
            <a:ext cx="2415487" cy="4294200"/>
          </a:xfrm>
          <a:prstGeom prst="rect">
            <a:avLst/>
          </a:prstGeom>
        </p:spPr>
      </p:pic>
      <p:pic>
        <p:nvPicPr>
          <p:cNvPr id="7" name="Obraz 6" descr="c31196be9_o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3" y="3429000"/>
            <a:ext cx="3602299" cy="325264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b="1" dirty="0"/>
              <a:t>DZIEŃ LICZBY AVOGADRA</a:t>
            </a:r>
            <a:r>
              <a:rPr lang="pl-PL" sz="2400" dirty="0"/>
              <a:t> – </a:t>
            </a:r>
            <a:r>
              <a:rPr lang="pl-PL" sz="3200" b="1" dirty="0">
                <a:solidFill>
                  <a:srgbClr val="00B050"/>
                </a:solidFill>
              </a:rPr>
              <a:t>6,02</a:t>
            </a:r>
            <a:r>
              <a:rPr lang="pl-PL" sz="3200" dirty="0"/>
              <a:t> </a:t>
            </a:r>
            <a:r>
              <a:rPr lang="pl-PL" sz="2400" dirty="0"/>
              <a:t>x </a:t>
            </a:r>
          </a:p>
          <a:p>
            <a:pPr algn="ctr">
              <a:buNone/>
            </a:pPr>
            <a:r>
              <a:rPr lang="pl-PL" sz="2400" dirty="0"/>
              <a:t>dnia </a:t>
            </a:r>
            <a:r>
              <a:rPr lang="pl-PL" sz="3200" b="1" dirty="0">
                <a:solidFill>
                  <a:srgbClr val="00B050"/>
                </a:solidFill>
              </a:rPr>
              <a:t>6.02.</a:t>
            </a:r>
            <a:r>
              <a:rPr lang="pl-PL" sz="2400" b="1" dirty="0"/>
              <a:t> </a:t>
            </a:r>
            <a:r>
              <a:rPr lang="pl-PL" sz="2400" dirty="0"/>
              <a:t>godz. </a:t>
            </a:r>
            <a:r>
              <a:rPr lang="pl-PL" sz="3200" b="1" dirty="0">
                <a:solidFill>
                  <a:srgbClr val="FF0000"/>
                </a:solidFill>
              </a:rPr>
              <a:t>10:23</a:t>
            </a:r>
            <a:endParaRPr lang="pl-PL" sz="3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1600" dirty="0"/>
              <a:t>Projekt dotyczący Liczby Avogadra. Wykład „Zmierzyć, zważyć, zobaczyć atomy</a:t>
            </a:r>
          </a:p>
          <a:p>
            <a:pPr>
              <a:buNone/>
            </a:pPr>
            <a:r>
              <a:rPr lang="pl-PL" sz="1600" dirty="0"/>
              <a:t>i cząsteczki” -  wygłosił mgr </a:t>
            </a:r>
            <a:r>
              <a:rPr lang="pl-PL" sz="1600" dirty="0" err="1"/>
              <a:t>inż</a:t>
            </a:r>
            <a:r>
              <a:rPr lang="pl-PL" sz="1600" dirty="0"/>
              <a:t> Antoniego </a:t>
            </a:r>
            <a:r>
              <a:rPr lang="pl-PL" sz="1600" dirty="0" err="1"/>
              <a:t>Konitza</a:t>
            </a:r>
            <a:r>
              <a:rPr lang="pl-PL" sz="1600" dirty="0"/>
              <a:t> z Politechniki Gdańskiej.</a:t>
            </a:r>
          </a:p>
          <a:p>
            <a:pPr lvl="0">
              <a:buNone/>
            </a:pPr>
            <a:r>
              <a:rPr lang="pl-PL" sz="1600" dirty="0"/>
              <a:t>Pokazy doświadczeń chemicznych wykonali studenci Naukowego Koła</a:t>
            </a:r>
          </a:p>
          <a:p>
            <a:pPr lvl="0">
              <a:buNone/>
            </a:pPr>
            <a:r>
              <a:rPr lang="pl-PL" sz="1600" dirty="0"/>
              <a:t>Chemicznego Politechniki Gdańskiej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dirty="0"/>
              <a:t>Projekt: </a:t>
            </a:r>
            <a:r>
              <a:rPr lang="pl-PL" sz="3000" u="sng" dirty="0">
                <a:solidFill>
                  <a:srgbClr val="FF9900"/>
                </a:solidFill>
              </a:rPr>
              <a:t>Liczba Avogadra</a:t>
            </a:r>
            <a:r>
              <a:rPr lang="pl-PL" sz="3000" dirty="0">
                <a:solidFill>
                  <a:srgbClr val="FF9900"/>
                </a:solidFill>
              </a:rPr>
              <a:t>, </a:t>
            </a:r>
            <a:r>
              <a:rPr lang="pl-PL" sz="3000" dirty="0"/>
              <a:t>realizowany 			na platformie </a:t>
            </a:r>
            <a:r>
              <a:rPr lang="pl-PL" sz="3000" dirty="0" err="1"/>
              <a:t>e-Twinning</a:t>
            </a:r>
            <a:endParaRPr lang="pl-PL" sz="3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428736"/>
            <a:ext cx="962025" cy="561975"/>
          </a:xfrm>
          <a:prstGeom prst="rect">
            <a:avLst/>
          </a:prstGeom>
          <a:noFill/>
        </p:spPr>
      </p:pic>
      <p:pic>
        <p:nvPicPr>
          <p:cNvPr id="6" name="Obraz 5" descr="L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7"/>
            <a:ext cx="4191028" cy="3143272"/>
          </a:xfrm>
          <a:prstGeom prst="rect">
            <a:avLst/>
          </a:prstGeom>
        </p:spPr>
      </p:pic>
      <p:pic>
        <p:nvPicPr>
          <p:cNvPr id="7" name="Obraz 6" descr="L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12071" y="3345659"/>
            <a:ext cx="2643188" cy="352425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pl-PL" dirty="0"/>
              <a:t>	</a:t>
            </a:r>
            <a:r>
              <a:rPr lang="pl-PL" sz="2200" b="1" dirty="0">
                <a:latin typeface="+mj-lt"/>
                <a:cs typeface="Times New Roman" pitchFamily="18" charset="0"/>
              </a:rPr>
              <a:t>06 - 12 sierpnia 2018r. pani Tyburska uczestniczyła w kursie metodycznym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Creative</a:t>
            </a:r>
            <a:r>
              <a:rPr lang="pl-PL" sz="2200" b="1" dirty="0">
                <a:latin typeface="+mj-lt"/>
                <a:cs typeface="Times New Roman" pitchFamily="18" charset="0"/>
              </a:rPr>
              <a:t>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Use</a:t>
            </a:r>
            <a:r>
              <a:rPr lang="pl-PL" sz="2200" b="1" dirty="0">
                <a:latin typeface="+mj-lt"/>
                <a:cs typeface="Times New Roman" pitchFamily="18" charset="0"/>
              </a:rPr>
              <a:t> of Technology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in</a:t>
            </a:r>
            <a:r>
              <a:rPr lang="pl-PL" sz="2200" b="1" dirty="0">
                <a:latin typeface="+mj-lt"/>
                <a:cs typeface="Times New Roman" pitchFamily="18" charset="0"/>
              </a:rPr>
              <a:t>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the</a:t>
            </a:r>
            <a:r>
              <a:rPr lang="pl-PL" sz="2200" b="1" dirty="0">
                <a:latin typeface="+mj-lt"/>
                <a:cs typeface="Times New Roman" pitchFamily="18" charset="0"/>
              </a:rPr>
              <a:t>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Classroom</a:t>
            </a:r>
            <a:r>
              <a:rPr lang="pl-PL" sz="2200" b="1" dirty="0">
                <a:latin typeface="+mj-lt"/>
                <a:cs typeface="Times New Roman" pitchFamily="18" charset="0"/>
              </a:rPr>
              <a:t>. Zajęcia były prowadzone przez Brytyjczyka Chrisa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Reece</a:t>
            </a:r>
            <a:r>
              <a:rPr lang="pl-PL" sz="2200" b="1" dirty="0">
                <a:latin typeface="+mj-lt"/>
                <a:cs typeface="Times New Roman" pitchFamily="18" charset="0"/>
              </a:rPr>
              <a:t>, a uczestniczyło w nim 10 nauczycieli, właściwie nauczycielek, z czterech krajów europejskich. Zajęcia, poświęcone wykorzystywaniu nowoczesnych technologii, a przede wszystkim tablicy interaktywnej na lekcjach, odbywały się w murach szkoły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Alpha</a:t>
            </a:r>
            <a:r>
              <a:rPr lang="pl-PL" sz="2200" b="1" dirty="0">
                <a:latin typeface="+mj-lt"/>
                <a:cs typeface="Times New Roman" pitchFamily="18" charset="0"/>
              </a:rPr>
              <a:t>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School</a:t>
            </a:r>
            <a:r>
              <a:rPr lang="pl-PL" sz="2200" b="1" dirty="0">
                <a:latin typeface="+mj-lt"/>
                <a:cs typeface="Times New Roman" pitchFamily="18" charset="0"/>
              </a:rPr>
              <a:t> of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English</a:t>
            </a:r>
            <a:r>
              <a:rPr lang="pl-PL" sz="2200" b="1" dirty="0">
                <a:latin typeface="+mj-lt"/>
                <a:cs typeface="Times New Roman" pitchFamily="18" charset="0"/>
              </a:rPr>
              <a:t> w urokliwym zakątku Malty, zwanym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StPaul’s</a:t>
            </a:r>
            <a:r>
              <a:rPr lang="pl-PL" sz="2200" b="1" dirty="0">
                <a:latin typeface="+mj-lt"/>
                <a:cs typeface="Times New Roman" pitchFamily="18" charset="0"/>
              </a:rPr>
              <a:t> Bay.  Zajęcia były wymagające, ale ciekawe, prowadzący bardzo przyjazny i wyrozumiały, a okoliczności przyrody niezwykle malownicze .  Po zajęciach p. Tyburska zwiedziła stolicę Malty </a:t>
            </a:r>
            <a:r>
              <a:rPr lang="pl-PL" sz="2200" b="1" dirty="0" err="1">
                <a:latin typeface="+mj-lt"/>
                <a:cs typeface="Times New Roman" pitchFamily="18" charset="0"/>
              </a:rPr>
              <a:t>Valettę</a:t>
            </a:r>
            <a:r>
              <a:rPr lang="pl-PL" sz="2200" b="1" dirty="0">
                <a:latin typeface="+mj-lt"/>
                <a:cs typeface="Times New Roman" pitchFamily="18" charset="0"/>
              </a:rPr>
              <a:t>, starożytną stolicę Mdinę oraz wybrała się na rejs na wyspę Gozo i do Błękitnej 							Laguny.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354162"/>
          </a:xfrm>
        </p:spPr>
        <p:txBody>
          <a:bodyPr>
            <a:normAutofit/>
          </a:bodyPr>
          <a:lstStyle/>
          <a:p>
            <a:r>
              <a:rPr lang="pl-PL" sz="2200" b="1" dirty="0"/>
              <a:t>MOBILNOŚĆ PIERWSZA</a:t>
            </a:r>
            <a:br>
              <a:rPr lang="pl-PL" sz="2200" dirty="0"/>
            </a:br>
            <a:r>
              <a:rPr lang="pl-PL" sz="2200" b="1" dirty="0"/>
              <a:t>Kurs metodyczny na Malcie</a:t>
            </a:r>
            <a:br>
              <a:rPr lang="pl-PL" sz="2200" b="1" dirty="0"/>
            </a:br>
            <a:r>
              <a:rPr lang="pl-PL" sz="2200" b="1" dirty="0"/>
              <a:t>Iwona Tyburska</a:t>
            </a:r>
            <a:endParaRPr lang="pl-PL" sz="2200" dirty="0"/>
          </a:p>
        </p:txBody>
      </p:sp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4143404" cy="3107551"/>
          </a:xfrm>
          <a:prstGeom prst="rect">
            <a:avLst/>
          </a:prstGeom>
        </p:spPr>
      </p:pic>
      <p:pic>
        <p:nvPicPr>
          <p:cNvPr id="3" name="Obraz 2" descr="L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14290"/>
            <a:ext cx="4572033" cy="3429023"/>
          </a:xfrm>
          <a:prstGeom prst="rect">
            <a:avLst/>
          </a:prstGeom>
        </p:spPr>
      </p:pic>
      <p:pic>
        <p:nvPicPr>
          <p:cNvPr id="4" name="Obraz 3" descr="DSC033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147094"/>
            <a:ext cx="4947876" cy="3710906"/>
          </a:xfrm>
          <a:prstGeom prst="rect">
            <a:avLst/>
          </a:prstGeom>
        </p:spPr>
      </p:pic>
      <p:pic>
        <p:nvPicPr>
          <p:cNvPr id="5" name="Obraz 4" descr="DSC034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939" y="3571876"/>
            <a:ext cx="4143405" cy="310755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/>
              <a:t>Wydarzenie: </a:t>
            </a:r>
            <a:r>
              <a:rPr lang="pl-PL" sz="3000" dirty="0">
                <a:hlinkClick r:id="rId2"/>
              </a:rPr>
              <a:t>Dzień Bezpiecznego Internetu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/>
              <a:t>	11 lutego 2020 r. - Dzień Bezpiecznego Internetu Nasza szkoła wzięła udział w kolejnej edycji Dnia Bezpiecznego Internetu. W tym roku pod hasłem: „Dzień Bezpiecznego Internetu: Działajmy razem!” W każdej klasie odbyła się krótka prelekcja na temat bezpieczeństwa w sieci. Przedstawiono młodzieży zasady bezpiecznego </a:t>
            </a:r>
            <a:r>
              <a:rPr lang="pl-PL" sz="1800" dirty="0" err="1"/>
              <a:t>internetu</a:t>
            </a:r>
            <a:r>
              <a:rPr lang="pl-PL" sz="1800" dirty="0"/>
              <a:t> i podano bezpłatny numer telefonu, na który w razie potrzeby mogą zadzwonić. Projekt  promowany przez </a:t>
            </a:r>
            <a:r>
              <a:rPr lang="pl-PL" sz="1800" dirty="0" err="1"/>
              <a:t>e-Twinning</a:t>
            </a:r>
            <a:r>
              <a:rPr lang="pl-PL" sz="1800" dirty="0"/>
              <a:t>. </a:t>
            </a:r>
            <a:br>
              <a:rPr lang="pl-PL" sz="1800" dirty="0"/>
            </a:br>
            <a:r>
              <a:rPr lang="pl-PL" sz="1800" dirty="0"/>
              <a:t>Przeprowadziła Katarzyna Połońska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6" name="Obraz 5" descr="1250x7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357694"/>
            <a:ext cx="3951878" cy="2276282"/>
          </a:xfrm>
          <a:prstGeom prst="rect">
            <a:avLst/>
          </a:prstGeom>
        </p:spPr>
      </p:pic>
      <p:pic>
        <p:nvPicPr>
          <p:cNvPr id="7" name="Obraz 6" descr="DBI2020_baner_1920x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00438"/>
            <a:ext cx="3286116" cy="2190744"/>
          </a:xfrm>
          <a:prstGeom prst="rect">
            <a:avLst/>
          </a:prstGeom>
        </p:spPr>
      </p:pic>
      <p:pic>
        <p:nvPicPr>
          <p:cNvPr id="8" name="Obraz 7" descr="DBI2020_plakat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143248"/>
            <a:ext cx="2590803" cy="361799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	Międzynarodowy projekt polegający na wymianie informacji na temat obchodów Dnia Zakochanych w szkołach w krajach biorących udział w projekcie. Realizowany od 01 do 20 lutego 2020r. przez szkoły w Rumunii, Portugalii, Turcji i naszą szkołę.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/>
              <a:t>Projekt: </a:t>
            </a:r>
            <a:r>
              <a:rPr lang="pl-PL" sz="3000" u="sng" dirty="0" err="1">
                <a:solidFill>
                  <a:srgbClr val="FF9900"/>
                </a:solidFill>
              </a:rPr>
              <a:t>Valentine’s</a:t>
            </a:r>
            <a:r>
              <a:rPr lang="pl-PL" sz="3000" u="sng" dirty="0">
                <a:solidFill>
                  <a:srgbClr val="FF9900"/>
                </a:solidFill>
              </a:rPr>
              <a:t> Day </a:t>
            </a:r>
            <a:r>
              <a:rPr lang="pl-PL" sz="3000" u="sng" dirty="0" err="1">
                <a:solidFill>
                  <a:srgbClr val="FF9900"/>
                </a:solidFill>
              </a:rPr>
              <a:t>at</a:t>
            </a:r>
            <a:r>
              <a:rPr lang="pl-PL" sz="3000" u="sng" dirty="0">
                <a:solidFill>
                  <a:srgbClr val="FF9900"/>
                </a:solidFill>
              </a:rPr>
              <a:t> my </a:t>
            </a:r>
            <a:r>
              <a:rPr lang="pl-PL" sz="3000" u="sng" dirty="0" err="1">
                <a:solidFill>
                  <a:srgbClr val="FF9900"/>
                </a:solidFill>
              </a:rPr>
              <a:t>school</a:t>
            </a:r>
            <a:r>
              <a:rPr lang="pl-PL" sz="3000" dirty="0">
                <a:solidFill>
                  <a:srgbClr val="FF9900"/>
                </a:solidFill>
              </a:rPr>
              <a:t>, </a:t>
            </a:r>
            <a:r>
              <a:rPr lang="pl-PL" sz="3000" dirty="0"/>
              <a:t>realizowany na platformie </a:t>
            </a:r>
            <a:r>
              <a:rPr lang="pl-PL" sz="3000" dirty="0" err="1"/>
              <a:t>e-Twinning</a:t>
            </a:r>
            <a:endParaRPr lang="pl-PL" sz="3000" dirty="0"/>
          </a:p>
        </p:txBody>
      </p:sp>
      <p:pic>
        <p:nvPicPr>
          <p:cNvPr id="4" name="Obraz 3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397380"/>
            <a:ext cx="3282467" cy="2460620"/>
          </a:xfrm>
          <a:prstGeom prst="rect">
            <a:avLst/>
          </a:prstGeom>
        </p:spPr>
      </p:pic>
      <p:pic>
        <p:nvPicPr>
          <p:cNvPr id="5" name="Obraz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786058"/>
            <a:ext cx="3473064" cy="2603496"/>
          </a:xfrm>
          <a:prstGeom prst="rect">
            <a:avLst/>
          </a:prstGeom>
        </p:spPr>
      </p:pic>
      <p:pic>
        <p:nvPicPr>
          <p:cNvPr id="7" name="Obraz 6" descr="IMG_3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000372"/>
            <a:ext cx="3393273" cy="226218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3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286280" cy="2857520"/>
          </a:xfrm>
        </p:spPr>
      </p:pic>
      <p:pic>
        <p:nvPicPr>
          <p:cNvPr id="5" name="Obraz 4" descr="IMG_3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8934"/>
            <a:ext cx="5036379" cy="3357586"/>
          </a:xfrm>
          <a:prstGeom prst="rect">
            <a:avLst/>
          </a:prstGeom>
        </p:spPr>
      </p:pic>
      <p:pic>
        <p:nvPicPr>
          <p:cNvPr id="6" name="Obraz 5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85728"/>
            <a:ext cx="4384682" cy="3290568"/>
          </a:xfrm>
          <a:prstGeom prst="rect">
            <a:avLst/>
          </a:prstGeom>
        </p:spPr>
      </p:pic>
      <p:pic>
        <p:nvPicPr>
          <p:cNvPr id="7" name="Obraz 6" descr="P1017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8999"/>
            <a:ext cx="3952870" cy="296465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dirty="0"/>
              <a:t>Dzielenie się doświadczeniem</a:t>
            </a:r>
            <a:br>
              <a:rPr lang="pl-PL" sz="3000" dirty="0"/>
            </a:br>
            <a:r>
              <a:rPr lang="pl-PL" sz="3000" dirty="0"/>
              <a:t> i zdobytą wiedzą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/>
              <a:t>	4 marca 2020, w ramach spotkania zespołu przedmiotowego nauczycieli języków obcych z naszej szkoły, Andrzej Lewandowski podzielił się doświadczeniami i wiedzą, zdobytą podczas pobytu na kursie językowo- metodycznym w lipcu 2019 w miejscowości </a:t>
            </a:r>
            <a:r>
              <a:rPr lang="pl-PL" sz="1600" dirty="0" err="1"/>
              <a:t>Lindau</a:t>
            </a:r>
            <a:r>
              <a:rPr lang="pl-PL" sz="1600" dirty="0"/>
              <a:t>. Podczas spotkania zaprezentował </a:t>
            </a:r>
            <a:r>
              <a:rPr lang="pl-PL" sz="1600" dirty="0" err="1"/>
              <a:t>kożankom</a:t>
            </a:r>
            <a:r>
              <a:rPr lang="pl-PL" sz="1600" dirty="0"/>
              <a:t> m. in. możliwość zastosowania aplikacji multimedialnych, np. </a:t>
            </a:r>
            <a:r>
              <a:rPr lang="pl-PL" sz="1600" dirty="0" err="1"/>
              <a:t>LearningApps,Vhspad</a:t>
            </a:r>
            <a:r>
              <a:rPr lang="pl-PL" sz="1600" dirty="0"/>
              <a:t> czy </a:t>
            </a:r>
            <a:br>
              <a:rPr lang="pl-PL" sz="1600" dirty="0"/>
            </a:br>
            <a:r>
              <a:rPr lang="pl-PL" sz="1600" dirty="0" err="1"/>
              <a:t>Quizizz</a:t>
            </a:r>
            <a:r>
              <a:rPr lang="pl-PL" sz="1600" dirty="0"/>
              <a:t>, także  wybrane gry na lekcji języka obcego, </a:t>
            </a:r>
          </a:p>
          <a:p>
            <a:pPr>
              <a:buNone/>
            </a:pPr>
            <a:r>
              <a:rPr lang="pl-PL" sz="1600" dirty="0"/>
              <a:t>	takie jak: </a:t>
            </a:r>
            <a:r>
              <a:rPr lang="pl-PL" sz="1600" dirty="0" err="1"/>
              <a:t>Blockbusters</a:t>
            </a:r>
            <a:r>
              <a:rPr lang="pl-PL" sz="1600" dirty="0"/>
              <a:t>, Kółko i Krzyżyk, Dingo, </a:t>
            </a:r>
            <a:br>
              <a:rPr lang="pl-PL" sz="1600" dirty="0"/>
            </a:br>
            <a:r>
              <a:rPr lang="pl-PL" sz="1600" dirty="0" err="1"/>
              <a:t>Outburst</a:t>
            </a:r>
            <a:r>
              <a:rPr lang="pl-PL" sz="1600" dirty="0"/>
              <a:t>, Pakujemy walizkę i inne.</a:t>
            </a:r>
          </a:p>
        </p:txBody>
      </p:sp>
      <p:pic>
        <p:nvPicPr>
          <p:cNvPr id="5" name="Obraz 4" descr="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000504"/>
            <a:ext cx="4000528" cy="2250297"/>
          </a:xfrm>
          <a:prstGeom prst="rect">
            <a:avLst/>
          </a:prstGeom>
        </p:spPr>
      </p:pic>
      <p:pic>
        <p:nvPicPr>
          <p:cNvPr id="6" name="Obraz 5" descr="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786058"/>
            <a:ext cx="2143128" cy="381000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/>
              <a:t>	Dnia 18 grudnia odbyło się spotkanie, na którym uczestnicy projektu </a:t>
            </a:r>
            <a:r>
              <a:rPr lang="pl-PL" sz="1600" dirty="0" err="1"/>
              <a:t>Erasmus+Mobilność</a:t>
            </a:r>
            <a:r>
              <a:rPr lang="pl-PL" sz="1600" dirty="0"/>
              <a:t> przedstawili w jaki sposób realizują projekt. Podsumowali na nim dotychczasowe dokonania oraz zaprezentowali ogólne założenia programu Erasmus. Na spotkanie zaproszeni zostali nauczyciele naszej szkoły,  a także nauczyciele ze wszystkich lęborskich szkół. Na przybyłych gości czekał poczęstunek, wystawa związana z realizacją projektu oraz materiały promocyjne w postaci długopisów i folderu. Uczestnicy realizujący projekt odpowiadali również na pytania przybyłych zainteresowanych nauczycieli. Spotkanie przebiegło w bardzo miłej atmosferze.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/>
              <a:t>Dzielenie się doświadczeniem</a:t>
            </a:r>
            <a:br>
              <a:rPr lang="pl-PL" sz="3000" dirty="0"/>
            </a:br>
            <a:r>
              <a:rPr lang="pl-PL" sz="3000" dirty="0"/>
              <a:t> i zdobytą wiedzą</a:t>
            </a:r>
          </a:p>
        </p:txBody>
      </p:sp>
      <p:pic>
        <p:nvPicPr>
          <p:cNvPr id="4" name="Obraz 3" descr="s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57" y="3714752"/>
            <a:ext cx="5205202" cy="292895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4286248" cy="3214686"/>
          </a:xfrm>
          <a:prstGeom prst="rect">
            <a:avLst/>
          </a:prstGeom>
        </p:spPr>
      </p:pic>
      <p:pic>
        <p:nvPicPr>
          <p:cNvPr id="3" name="Obraz 2" descr="s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189552" cy="2357454"/>
          </a:xfrm>
          <a:prstGeom prst="rect">
            <a:avLst/>
          </a:prstGeom>
        </p:spPr>
      </p:pic>
      <p:pic>
        <p:nvPicPr>
          <p:cNvPr id="4" name="Obraz 3" descr="s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286124"/>
            <a:ext cx="4500562" cy="3375422"/>
          </a:xfrm>
          <a:prstGeom prst="rect">
            <a:avLst/>
          </a:prstGeom>
        </p:spPr>
      </p:pic>
      <p:pic>
        <p:nvPicPr>
          <p:cNvPr id="5" name="Obraz 4" descr="s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14752"/>
            <a:ext cx="3929090" cy="221641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/>
              <a:t>	</a:t>
            </a:r>
            <a:r>
              <a:rPr lang="pl-PL" sz="1800" b="1" dirty="0"/>
              <a:t>28.02.2020 r. - </a:t>
            </a:r>
            <a:r>
              <a:rPr lang="pl-PL" sz="1800" dirty="0"/>
              <a:t>udział Katarzyny Połońskiej w konferencji „Od pomysłu do projektu”, jako przykład dobrych praktyk. Konferencja była zorganizowana w ramach działalności Regionalnego Punktu Informacyjnego FRSE. Na konferencji K. Połońska przybliżyła realizowany projekt, podzieliła się doświadczeniem z jego realizacji i zachęcała do udziału w projektach Erasmus.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dirty="0"/>
              <a:t>Dzielenie się doświadczeniem</a:t>
            </a:r>
            <a:br>
              <a:rPr lang="pl-PL" sz="3000" dirty="0"/>
            </a:br>
            <a:r>
              <a:rPr lang="pl-PL" sz="3000" dirty="0"/>
              <a:t> i zdobytą wiedzą</a:t>
            </a:r>
          </a:p>
        </p:txBody>
      </p:sp>
      <p:pic>
        <p:nvPicPr>
          <p:cNvPr id="4" name="Obraz 3" descr="Attac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3786182" cy="2839637"/>
          </a:xfrm>
          <a:prstGeom prst="rect">
            <a:avLst/>
          </a:prstGeom>
        </p:spPr>
      </p:pic>
      <p:pic>
        <p:nvPicPr>
          <p:cNvPr id="5" name="Obraz 4" descr="Attach0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125388"/>
            <a:ext cx="4714876" cy="353615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ttach0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5048285" cy="378621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l-PL" sz="3000" dirty="0"/>
          </a:p>
        </p:txBody>
      </p:sp>
      <p:pic>
        <p:nvPicPr>
          <p:cNvPr id="5" name="Obraz 4" descr="Attach0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357298"/>
            <a:ext cx="3268271" cy="435769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w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3096344" cy="3096344"/>
          </a:xfrm>
          <a:prstGeom prst="rect">
            <a:avLst/>
          </a:prstGeom>
        </p:spPr>
      </p:pic>
      <p:pic>
        <p:nvPicPr>
          <p:cNvPr id="3" name="Obraz 2" descr="P113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3251200" cy="2169160"/>
          </a:xfrm>
          <a:prstGeom prst="rect">
            <a:avLst/>
          </a:prstGeom>
        </p:spPr>
      </p:pic>
      <p:pic>
        <p:nvPicPr>
          <p:cNvPr id="4" name="Obraz 3" descr="P1130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348880"/>
            <a:ext cx="2777728" cy="4166592"/>
          </a:xfrm>
          <a:prstGeom prst="rect">
            <a:avLst/>
          </a:prstGeom>
        </p:spPr>
      </p:pic>
      <p:pic>
        <p:nvPicPr>
          <p:cNvPr id="5" name="Obraz 4" descr="P1130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5" y="3212976"/>
            <a:ext cx="4762188" cy="317727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l-PL" dirty="0"/>
              <a:t>	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900" b="1" dirty="0">
                <a:latin typeface="+mj-lt"/>
                <a:cs typeface="Times New Roman" pitchFamily="18" charset="0"/>
              </a:rPr>
              <a:t>01-12.10.2018r. panie przebywały w Cork, w Irlandii. Doskonaliły swój angielski na kursie językowym w Cork </a:t>
            </a:r>
            <a:r>
              <a:rPr lang="pl-PL" sz="2900" b="1" dirty="0" err="1">
                <a:latin typeface="+mj-lt"/>
                <a:cs typeface="Times New Roman" pitchFamily="18" charset="0"/>
              </a:rPr>
              <a:t>English</a:t>
            </a:r>
            <a:r>
              <a:rPr lang="pl-PL" sz="2900" b="1" dirty="0">
                <a:latin typeface="+mj-lt"/>
                <a:cs typeface="Times New Roman" pitchFamily="18" charset="0"/>
              </a:rPr>
              <a:t> College. Zajęcia były bardzo intensywne i odbywały się w trzech modułach, każdy z innym nauczycielem. We wtorki, środy i czwartki kończyły się o 16:20, a w poniedziałki i piątki o 13:20. Panie zachwyciła atmosfera na zajęciach - pełna życzliwości i zrozumienia. Nauczyciele byli zawsze gotowi do pomocy, dodatkowych wyjaśnień, otwarci na współpracę. Dzięki temu nauka była przyjemnością. Oczywiście podczas  pobytu, mimo dużej ilości nauki w szkole, znalazły panie czas na zwiedzanie Cork i okolic. Odwiedziły  </a:t>
            </a:r>
            <a:r>
              <a:rPr lang="pl-PL" sz="2900" b="1" dirty="0" err="1">
                <a:latin typeface="+mj-lt"/>
                <a:cs typeface="Times New Roman" pitchFamily="18" charset="0"/>
              </a:rPr>
              <a:t>Cobh</a:t>
            </a:r>
            <a:r>
              <a:rPr lang="pl-PL" sz="2900" b="1" dirty="0">
                <a:latin typeface="+mj-lt"/>
                <a:cs typeface="Times New Roman" pitchFamily="18" charset="0"/>
              </a:rPr>
              <a:t>, małe miasteczko w hrabstwie Cork, z którego to ponad 100 lat temu wypłynął w rejs do Nowego Jorku Titanic. W weekend wybrały się na wycieczkę nad Ocean Atlantycki podziwiać irlandzki cud natury czyli Klify Moheru oraz do miasteczko </a:t>
            </a:r>
            <a:r>
              <a:rPr lang="pl-PL" sz="2900" b="1" dirty="0" err="1">
                <a:latin typeface="+mj-lt"/>
                <a:cs typeface="Times New Roman" pitchFamily="18" charset="0"/>
              </a:rPr>
              <a:t>Dingle</a:t>
            </a:r>
            <a:r>
              <a:rPr lang="pl-PL" sz="2900" b="1" dirty="0">
                <a:latin typeface="+mj-lt"/>
                <a:cs typeface="Times New Roman" pitchFamily="18" charset="0"/>
              </a:rPr>
              <a:t> położone w hrabstwie </a:t>
            </a:r>
            <a:r>
              <a:rPr lang="pl-PL" sz="2900" b="1" dirty="0" err="1">
                <a:latin typeface="+mj-lt"/>
                <a:cs typeface="Times New Roman" pitchFamily="18" charset="0"/>
              </a:rPr>
              <a:t>Kerry</a:t>
            </a:r>
            <a:r>
              <a:rPr lang="pl-PL" sz="2900" b="1" dirty="0">
                <a:latin typeface="+mj-lt"/>
                <a:cs typeface="Times New Roman" pitchFamily="18" charset="0"/>
              </a:rPr>
              <a:t> nad malowniczą zatoką na półwyspie.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/>
              <a:t>MOBILNOŚĆ DRUGA</a:t>
            </a:r>
            <a:br>
              <a:rPr lang="pl-PL" sz="2400" dirty="0"/>
            </a:br>
            <a:r>
              <a:rPr lang="pl-PL" sz="2400" b="1" dirty="0"/>
              <a:t>Kurs językowy w Irlandii</a:t>
            </a:r>
            <a:br>
              <a:rPr lang="pl-PL" sz="2400" b="1" dirty="0"/>
            </a:br>
            <a:r>
              <a:rPr lang="pl-PL" sz="2400" b="1" dirty="0"/>
              <a:t> Edyta Podolak i Joanna Sawińska-Majer</a:t>
            </a:r>
            <a:endParaRPr lang="pl-PL" sz="2400" dirty="0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644008" cy="2606449"/>
          </a:xfrm>
          <a:prstGeom prst="rect">
            <a:avLst/>
          </a:prstGeom>
        </p:spPr>
      </p:pic>
      <p:pic>
        <p:nvPicPr>
          <p:cNvPr id="3" name="Obraz 2" descr="M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5773471" cy="3240360"/>
          </a:xfrm>
          <a:prstGeom prst="rect">
            <a:avLst/>
          </a:prstGeom>
        </p:spPr>
      </p:pic>
      <p:pic>
        <p:nvPicPr>
          <p:cNvPr id="4" name="Obraz 3" descr="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3930503" cy="2205995"/>
          </a:xfrm>
          <a:prstGeom prst="rect">
            <a:avLst/>
          </a:prstGeom>
        </p:spPr>
      </p:pic>
      <p:pic>
        <p:nvPicPr>
          <p:cNvPr id="6" name="Obraz 5" descr="M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80928"/>
            <a:ext cx="2862554" cy="374006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577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sz="3500" b="1" dirty="0">
                <a:latin typeface="+mj-lt"/>
                <a:cs typeface="Times New Roman" pitchFamily="18" charset="0"/>
              </a:rPr>
              <a:t>08-19.10.2018r. panie uczestniczyły w kursie języka angielskiego dla dorosłych –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Geneal</a:t>
            </a:r>
            <a:r>
              <a:rPr lang="pl-PL" sz="3500" b="1" dirty="0">
                <a:latin typeface="+mj-lt"/>
                <a:cs typeface="Times New Roman" pitchFamily="18" charset="0"/>
              </a:rPr>
              <a:t> English-30, w szkole ESE-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European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School</a:t>
            </a:r>
            <a:r>
              <a:rPr lang="pl-PL" sz="3500" b="1" dirty="0">
                <a:latin typeface="+mj-lt"/>
                <a:cs typeface="Times New Roman" pitchFamily="18" charset="0"/>
              </a:rPr>
              <a:t> of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English</a:t>
            </a:r>
            <a:r>
              <a:rPr lang="pl-PL" sz="3500" b="1" dirty="0">
                <a:latin typeface="+mj-lt"/>
                <a:cs typeface="Times New Roman" pitchFamily="18" charset="0"/>
              </a:rPr>
              <a:t>, Learning for Life z siedzibą w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St.Julian’s</a:t>
            </a:r>
            <a:r>
              <a:rPr lang="pl-PL" sz="3500" b="1" dirty="0">
                <a:latin typeface="+mj-lt"/>
                <a:cs typeface="Times New Roman" pitchFamily="18" charset="0"/>
              </a:rPr>
              <a:t> na Malcie. W jednej grupie z uczestnikami z Brazylii, Turcji, Japonii, Korei, Austrii , Słowacji i Niemiec, nauczycielami byli Joseph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Hazelwood</a:t>
            </a:r>
            <a:r>
              <a:rPr lang="pl-PL" sz="3500" b="1" dirty="0">
                <a:latin typeface="+mj-lt"/>
                <a:cs typeface="Times New Roman" pitchFamily="18" charset="0"/>
              </a:rPr>
              <a:t> , profesor z Oxfordu i Rafael Ferreira Carrera. Nauka języka angielskiego ukierunkowana była na doskonalenie umiejętności rozumienia przekazywanych informacji, płynności w mówieniu i zachowania w sytuacjach codziennych. Oprócz tego nauczyciele dużą wagę przywiązywali do strony gramatycznej języka i poprawności wymowy. Każdego dnia zajęcia trwały 6 godzin lekcyjnych i kończyły się o godz. 14:30. Po zajęciach panie zwiedzały piękne i urokliwe zakątki Malty tj.: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Sliemę</a:t>
            </a:r>
            <a:r>
              <a:rPr lang="pl-PL" sz="3500" b="1" dirty="0">
                <a:latin typeface="+mj-lt"/>
                <a:cs typeface="Times New Roman" pitchFamily="18" charset="0"/>
              </a:rPr>
              <a:t>, Golden Bay,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Dingli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Cliffs</a:t>
            </a:r>
            <a:r>
              <a:rPr lang="pl-PL" sz="3500" b="1" dirty="0">
                <a:latin typeface="+mj-lt"/>
                <a:cs typeface="Times New Roman" pitchFamily="18" charset="0"/>
              </a:rPr>
              <a:t>,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Popeye’s</a:t>
            </a:r>
            <a:r>
              <a:rPr lang="pl-PL" sz="3500" b="1" dirty="0">
                <a:latin typeface="+mj-lt"/>
                <a:cs typeface="Times New Roman" pitchFamily="18" charset="0"/>
              </a:rPr>
              <a:t>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Village</a:t>
            </a:r>
            <a:r>
              <a:rPr lang="pl-PL" sz="3500" b="1" dirty="0">
                <a:latin typeface="+mj-lt"/>
                <a:cs typeface="Times New Roman" pitchFamily="18" charset="0"/>
              </a:rPr>
              <a:t> oraz stolicę Vallettę. W weekend udały się na wycieczkę na Gozo i Błękitną Lagunę, która jest niewątpliwie najpiękniejszą atrakcją Malty. Dzięki mieszkaniu u rodziny maltańskiej panie mogły też poznać zwyczaje panujące w domu maltańskim i poznać </a:t>
            </a:r>
            <a:r>
              <a:rPr lang="pl-PL" sz="3500" b="1" dirty="0" err="1">
                <a:latin typeface="+mj-lt"/>
                <a:cs typeface="Times New Roman" pitchFamily="18" charset="0"/>
              </a:rPr>
              <a:t>tracyjną</a:t>
            </a:r>
            <a:r>
              <a:rPr lang="pl-PL" sz="3500" b="1" dirty="0">
                <a:latin typeface="+mj-lt"/>
                <a:cs typeface="Times New Roman" pitchFamily="18" charset="0"/>
              </a:rPr>
              <a:t> maltańska kuchnię.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/>
              <a:t>MOBILNOŚĆ TRZECIA</a:t>
            </a:r>
            <a:br>
              <a:rPr lang="pl-PL" sz="2400" dirty="0"/>
            </a:br>
            <a:r>
              <a:rPr lang="pl-PL" sz="2400" b="1" dirty="0"/>
              <a:t>Kurs językowy na Malcie</a:t>
            </a:r>
            <a:br>
              <a:rPr lang="pl-PL" sz="2400" b="1" dirty="0"/>
            </a:br>
            <a:r>
              <a:rPr lang="pl-PL" sz="2400" b="1" dirty="0"/>
              <a:t>Grażyna Sztanga i Katarzyna </a:t>
            </a:r>
            <a:r>
              <a:rPr lang="pl-PL" sz="2400" b="1" dirty="0" err="1"/>
              <a:t>Połońska</a:t>
            </a:r>
            <a:r>
              <a:rPr lang="pl-PL" sz="2400" b="1" dirty="0"/>
              <a:t> </a:t>
            </a:r>
            <a:endParaRPr lang="pl-PL" sz="2400" dirty="0"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86200"/>
            <a:ext cx="3960440" cy="2970330"/>
          </a:xfrm>
          <a:prstGeom prst="rect">
            <a:avLst/>
          </a:prstGeom>
        </p:spPr>
      </p:pic>
      <p:pic>
        <p:nvPicPr>
          <p:cNvPr id="9" name="Obraz 8" descr="P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66"/>
            <a:ext cx="4278069" cy="2454542"/>
          </a:xfrm>
          <a:prstGeom prst="rect">
            <a:avLst/>
          </a:prstGeom>
        </p:spPr>
      </p:pic>
      <p:pic>
        <p:nvPicPr>
          <p:cNvPr id="12" name="Obraz 11" descr="PZ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714620"/>
            <a:ext cx="5184576" cy="3888432"/>
          </a:xfrm>
          <a:prstGeom prst="rect">
            <a:avLst/>
          </a:prstGeom>
        </p:spPr>
      </p:pic>
      <p:pic>
        <p:nvPicPr>
          <p:cNvPr id="18" name="Obraz 17" descr="P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4962128" cy="372159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b="1" dirty="0">
                <a:latin typeface="+mj-lt"/>
                <a:cs typeface="Times New Roman" pitchFamily="18" charset="0"/>
              </a:rPr>
              <a:t>28.01-08.02.2019 pan uczestniczył w kursie językowym  języka angielskiego wraz z nauczycielkami  z Włoch, Belgii i Francji. </a:t>
            </a:r>
            <a:br>
              <a:rPr lang="pl-PL" b="1" dirty="0">
                <a:latin typeface="+mj-lt"/>
                <a:cs typeface="Times New Roman" pitchFamily="18" charset="0"/>
              </a:rPr>
            </a:br>
            <a:r>
              <a:rPr lang="pl-PL" b="1" dirty="0">
                <a:latin typeface="+mj-lt"/>
                <a:cs typeface="Times New Roman" pitchFamily="18" charset="0"/>
              </a:rPr>
              <a:t>W trakcie kursu poznawał angielską literaturę, gramatykę, kulturę, kuchnię i zwyczaje. W ramach projektu wziął także udział w czterech wycieczkach krajoznawczych poznając okolice Oxfordu oraz samo miasto uniwersyteckie, które okazało się wyjątkowo piękne. Kolejną ciekawostką było zwiedzanie Muzeum Historii Naturalnej w Oxfordzie, gdzie pokazywano wystawę na temat ewolucji człowieka. Dzięki temu, że przez czas trwania kursu mieszkał u brytyjskiej rodziny miał okazję poznać „od podszewki” brytyjskie codzienne zwyczaje i zobaczyć zwykłe życia Brytyjskiej rodziny. Wyzwaniem okazało się poruszanie po mieście, korzystanie z komunikacji miejskiej czy zwyczajne robienie zakupów – jednak Anglicy okazali się ludźmi bardzo przyjacielskimi i pomocnymi.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200" b="1" dirty="0"/>
              <a:t>MOBILNOŚĆ CZWARTA</a:t>
            </a:r>
            <a:br>
              <a:rPr lang="pl-PL" sz="2200" dirty="0"/>
            </a:br>
            <a:r>
              <a:rPr lang="pl-PL" sz="2200" b="1" dirty="0"/>
              <a:t>Kurs językowy w Wielkiej Brytanii</a:t>
            </a:r>
            <a:br>
              <a:rPr lang="pl-PL" sz="2200" b="1" dirty="0"/>
            </a:br>
            <a:r>
              <a:rPr lang="pl-PL" sz="2200" b="1" dirty="0"/>
              <a:t>Bartosz Biały</a:t>
            </a:r>
            <a:endParaRPr lang="pl-PL" sz="2200" dirty="0"/>
          </a:p>
        </p:txBody>
      </p:sp>
    </p:spTree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1377</TotalTime>
  <Words>2017</Words>
  <Application>Microsoft Office PowerPoint</Application>
  <PresentationFormat>Pokaz na ekranie (4:3)</PresentationFormat>
  <Paragraphs>62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Aharoni</vt:lpstr>
      <vt:lpstr>Lucida Sans Unicode</vt:lpstr>
      <vt:lpstr>Times New Roman</vt:lpstr>
      <vt:lpstr>Verdana</vt:lpstr>
      <vt:lpstr>Wingdings 2</vt:lpstr>
      <vt:lpstr>Wingdings 3</vt:lpstr>
      <vt:lpstr>Hol</vt:lpstr>
      <vt:lpstr>Zespół Szkół Ogólnokształcących nr 2 im. Karola Wojtyły w Lęborku</vt:lpstr>
      <vt:lpstr>Prezentacja programu PowerPoint</vt:lpstr>
      <vt:lpstr>MOBILNOŚĆ PIERWSZA Kurs metodyczny na Malcie Iwona Tyburska</vt:lpstr>
      <vt:lpstr>Prezentacja programu PowerPoint</vt:lpstr>
      <vt:lpstr>MOBILNOŚĆ DRUGA Kurs językowy w Irlandii  Edyta Podolak i Joanna Sawińska-Majer</vt:lpstr>
      <vt:lpstr>Prezentacja programu PowerPoint</vt:lpstr>
      <vt:lpstr>MOBILNOŚĆ TRZECIA Kurs językowy na Malcie Grażyna Sztanga i Katarzyna Połońska </vt:lpstr>
      <vt:lpstr>Prezentacja programu PowerPoint</vt:lpstr>
      <vt:lpstr>MOBILNOŚĆ CZWARTA Kurs językowy w Wielkiej Brytanii Bartosz Biały</vt:lpstr>
      <vt:lpstr>Prezentacja programu PowerPoint</vt:lpstr>
      <vt:lpstr>MOBILNOŚĆ PIĄTA Kurs metodyczny w Niemczech Andrzej Lewandowski</vt:lpstr>
      <vt:lpstr>Prezentacja programu PowerPoint</vt:lpstr>
      <vt:lpstr>DZIELENIE SIĘ WIEDZĄ I DOŚWIADCZENIEM</vt:lpstr>
      <vt:lpstr>Prezentacja programu PowerPoint</vt:lpstr>
      <vt:lpstr>Panie Sztanga i Połońska przeprowadziły wśród uczniów szkoły,  także konkurs wiedzy o Malcie. </vt:lpstr>
      <vt:lpstr>Panie Podolak i Sawińska-Majer przeprowadziły wśród uczniów szkoły konkurs wiedzy o  Irlandii</vt:lpstr>
      <vt:lpstr>Pan Lewandowski przeprowadził wśród uczniów szkoły lekcje krajoznawcze o Niemczech</vt:lpstr>
      <vt:lpstr>Prezentacja programu PowerPoint</vt:lpstr>
      <vt:lpstr>Pan Lewandowski przeprowadził wśród uczniów szkoły konkurs „ Deutschland, Berlin, Bodensee” </vt:lpstr>
      <vt:lpstr>Zorganizowano w szkole Happy St. Patrick’s Day!</vt:lpstr>
      <vt:lpstr>DZIELENIE SIĘ DOŚWIADCZENIEM NA RADZIE PEDAGOGICZNEJ</vt:lpstr>
      <vt:lpstr>Dzień COOLTURY</vt:lpstr>
      <vt:lpstr>Prezentacja programu PowerPoint</vt:lpstr>
      <vt:lpstr>KONKURS WIEDZY O OXFORDZIE </vt:lpstr>
      <vt:lpstr>Projekt: Local Christmas Traditions in Modern Europe, realizowany na platformie e-Twinning</vt:lpstr>
      <vt:lpstr>Prezentacja programu PowerPoint</vt:lpstr>
      <vt:lpstr>Projekt: electronic Christmas cards, realizowany na platformie e-Twinning</vt:lpstr>
      <vt:lpstr>Prezentacja programu PowerPoint</vt:lpstr>
      <vt:lpstr>Projekt: Liczba Avogadra, realizowany    na platformie e-Twinning</vt:lpstr>
      <vt:lpstr>Prezentacja programu PowerPoint</vt:lpstr>
      <vt:lpstr>Wydarzenie: Dzień Bezpiecznego Internetu</vt:lpstr>
      <vt:lpstr>Projekt: Valentine’s Day at my school, realizowany na platformie e-Twinning</vt:lpstr>
      <vt:lpstr>Prezentacja programu PowerPoint</vt:lpstr>
      <vt:lpstr>Dzielenie się doświadczeniem  i zdobytą wiedzą</vt:lpstr>
      <vt:lpstr>Dzielenie się doświadczeniem  i zdobytą wiedzą</vt:lpstr>
      <vt:lpstr>Prezentacja programu PowerPoint</vt:lpstr>
      <vt:lpstr>Dzielenie się doświadczeniem  i zdobytą wiedzą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biblioteka</dc:creator>
  <cp:lastModifiedBy>Anna Bućko</cp:lastModifiedBy>
  <cp:revision>107</cp:revision>
  <dcterms:created xsi:type="dcterms:W3CDTF">2019-10-07T07:56:18Z</dcterms:created>
  <dcterms:modified xsi:type="dcterms:W3CDTF">2020-10-13T10:31:50Z</dcterms:modified>
</cp:coreProperties>
</file>